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sldIdLst>
    <p:sldId id="273" r:id="rId2"/>
    <p:sldId id="275" r:id="rId3"/>
    <p:sldId id="276" r:id="rId4"/>
    <p:sldId id="274" r:id="rId5"/>
    <p:sldId id="262" r:id="rId6"/>
    <p:sldId id="258" r:id="rId7"/>
    <p:sldId id="259" r:id="rId8"/>
    <p:sldId id="277" r:id="rId9"/>
    <p:sldId id="260" r:id="rId10"/>
    <p:sldId id="278" r:id="rId11"/>
    <p:sldId id="261" r:id="rId12"/>
    <p:sldId id="263" r:id="rId13"/>
    <p:sldId id="264" r:id="rId14"/>
    <p:sldId id="271" r:id="rId15"/>
    <p:sldId id="272" r:id="rId16"/>
    <p:sldId id="282" r:id="rId17"/>
    <p:sldId id="265" r:id="rId18"/>
    <p:sldId id="279" r:id="rId19"/>
    <p:sldId id="266" r:id="rId20"/>
    <p:sldId id="280" r:id="rId21"/>
    <p:sldId id="267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81" r:id="rId31"/>
    <p:sldId id="268" r:id="rId32"/>
    <p:sldId id="269" r:id="rId33"/>
    <p:sldId id="293" r:id="rId34"/>
    <p:sldId id="294" r:id="rId35"/>
    <p:sldId id="296" r:id="rId36"/>
    <p:sldId id="291" r:id="rId37"/>
    <p:sldId id="292" r:id="rId3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8F5A0-44A6-4F8B-81AA-D5D997B4E442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CB2AE-7514-4EB9-8DB5-DAA17F559D9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272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ím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2" name="Alcím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20" name="Élőláb hely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zis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43000" y="274641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2282891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Téglalap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zis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zis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églalap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9" name="Folyamatábra: Feldolgozás 8"/>
          <p:cNvSpPr/>
          <p:nvPr/>
        </p:nvSpPr>
        <p:spPr>
          <a:xfrm rot="19468671">
            <a:off x="396725" y="954342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olyamatábra: Feldolgozá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ör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zis 7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Fánk 10"/>
          <p:cNvSpPr/>
          <p:nvPr/>
        </p:nvSpPr>
        <p:spPr>
          <a:xfrm rot="2315675">
            <a:off x="182882" y="1055078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Téglalap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Cím hely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Szöveg hely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4" name="Dátum hely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B6E2A05-CD8C-4061-904E-0E941E86B754}" type="datetimeFigureOut">
              <a:rPr lang="hu-HU" smtClean="0"/>
              <a:t>2018.10.14.</a:t>
            </a:fld>
            <a:endParaRPr lang="hu-HU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hu-HU"/>
          </a:p>
        </p:txBody>
      </p:sp>
      <p:sp>
        <p:nvSpPr>
          <p:cNvPr id="22" name="Dia számának hely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63685F7-4782-4BAE-9288-C216593C0C41}" type="slidenum">
              <a:rPr lang="hu-HU" smtClean="0"/>
              <a:t>‹#›</a:t>
            </a:fld>
            <a:endParaRPr lang="hu-HU"/>
          </a:p>
        </p:txBody>
      </p:sp>
      <p:sp>
        <p:nvSpPr>
          <p:cNvPr id="15" name="Téglalap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hu-HU" dirty="0" smtClean="0"/>
          </a:p>
          <a:p>
            <a:pPr marL="82296" indent="0" algn="ctr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Szakiskolában tanuló fiatalok </a:t>
            </a:r>
          </a:p>
          <a:p>
            <a:pPr marL="82296" indent="0" algn="ctr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yílt munkaerőpiacra lépésének </a:t>
            </a:r>
          </a:p>
          <a:p>
            <a:pPr marL="82296" indent="0" algn="ctr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egyik lehetséges útja </a:t>
            </a:r>
          </a:p>
          <a:p>
            <a:pPr marL="82296" indent="0" algn="ctr">
              <a:buNone/>
            </a:pPr>
            <a:endParaRPr lang="hu-HU" dirty="0"/>
          </a:p>
          <a:p>
            <a:pPr marL="82296" indent="0" algn="ctr">
              <a:buNone/>
            </a:pPr>
            <a:endParaRPr lang="hu-HU" dirty="0" smtClean="0"/>
          </a:p>
          <a:p>
            <a:pPr marL="82296" indent="0" algn="ctr">
              <a:buNone/>
            </a:pPr>
            <a:endParaRPr lang="hu-HU" dirty="0"/>
          </a:p>
          <a:p>
            <a:pPr marL="82296" indent="0" algn="ctr">
              <a:buNone/>
            </a:pPr>
            <a:endParaRPr lang="hu-HU" dirty="0"/>
          </a:p>
        </p:txBody>
      </p:sp>
      <p:pic>
        <p:nvPicPr>
          <p:cNvPr id="7" name="Kép 6" descr="KapcsolÃ³dÃ³ kÃ©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64207"/>
            <a:ext cx="2016224" cy="158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64207"/>
            <a:ext cx="1473735" cy="158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064207"/>
            <a:ext cx="2951733" cy="158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9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Alba – Virág KFT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SZV-Alba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KFT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1769"/>
            <a:ext cx="3197132" cy="213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72" y="548680"/>
            <a:ext cx="2004209" cy="267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778" y="4005064"/>
            <a:ext cx="2860799" cy="19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18" y="4399709"/>
            <a:ext cx="2915816" cy="218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27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 lnSpcReduction="10000"/>
          </a:bodyPr>
          <a:lstStyle/>
          <a:p>
            <a:pPr marL="82296" indent="0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program tervezett megvalósításának időtartama:</a:t>
            </a:r>
          </a:p>
          <a:p>
            <a:pPr marL="82296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2018. április 1. – 2019. június 30.</a:t>
            </a: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Megítélt támogatás összege:</a:t>
            </a:r>
          </a:p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millió Ft</a:t>
            </a:r>
          </a:p>
          <a:p>
            <a:pPr marL="82296" indent="0">
              <a:buNone/>
            </a:pP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megvalósítás helye:</a:t>
            </a:r>
          </a:p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 célcsoportjai:</a:t>
            </a:r>
          </a:p>
          <a:p>
            <a:pPr marL="82296" indent="0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szakiskolai tanulók</a:t>
            </a:r>
          </a:p>
          <a:p>
            <a:pPr marL="82296" indent="0">
              <a:buNone/>
            </a:pP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szülők/gondviselők/hozzátartozók</a:t>
            </a:r>
          </a:p>
          <a:p>
            <a:pPr marL="82296" indent="0">
              <a:buNone/>
            </a:pP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munkaadók/munkatársak</a:t>
            </a:r>
          </a:p>
          <a:p>
            <a:pPr marL="82296" indent="0">
              <a:buNone/>
            </a:pP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köznevelési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intézmény/pedagógusok</a:t>
            </a:r>
          </a:p>
          <a:p>
            <a:pPr marL="8229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135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836712"/>
            <a:ext cx="825012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A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célja:</a:t>
            </a:r>
          </a:p>
          <a:p>
            <a:pPr marL="82296" indent="0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tanulók külső, nyílt munkaerő-piaci helyszíneken, valós munkavégzés keretében történő gyakorlati felkészítése az iskola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utáni munkavégzésre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66023"/>
            <a:ext cx="2970535" cy="166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9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programban közvetlenül részt vesz:</a:t>
            </a: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munkahelyi mentor</a:t>
            </a:r>
          </a:p>
          <a:p>
            <a:pPr marL="82296" indent="0">
              <a:buNone/>
            </a:pPr>
            <a:endParaRPr lang="hu-H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iskolai mentor</a:t>
            </a:r>
          </a:p>
          <a:p>
            <a:pPr marL="82296" indent="0">
              <a:buNone/>
            </a:pPr>
            <a:endParaRPr lang="hu-H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 szakiskolai tanuló</a:t>
            </a:r>
          </a:p>
          <a:p>
            <a:pPr marL="8229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927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projektben résztvevő szakmák: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konyhai kisegítő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asztalosipari szerelő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kőműves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virágkötő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kerti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munkás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eladó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családellátó.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konyhai kisegítő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1285331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Asztalos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42794"/>
            <a:ext cx="1875489" cy="141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Kőműves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39" y="2924944"/>
            <a:ext cx="219370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230" y="2636912"/>
            <a:ext cx="1314161" cy="233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112" y="5373216"/>
            <a:ext cx="1767961" cy="132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42" y="5456537"/>
            <a:ext cx="1917775" cy="12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95" y="3950107"/>
            <a:ext cx="2838252" cy="142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0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3002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260648"/>
            <a:ext cx="7498080" cy="5987752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Projektnyitó konferencia</a:t>
            </a:r>
          </a:p>
          <a:p>
            <a:pPr marL="82296" indent="0">
              <a:buNone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2018.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ájus 23., Arany EGYMI</a:t>
            </a:r>
            <a:endParaRPr lang="hu-H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F:\PREZI\2018 05 24 Projekt bemutato\DSCF0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452" y="620688"/>
            <a:ext cx="2790127" cy="20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PREZI\2018 05 24 Projekt bemutato\DSCF0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98" y="5066101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PREZI\2018 05 24 Projekt bemutato\DSCF05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49" y="3573016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PREZI\2018 05 24 Projekt bemutato\DSCF05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4" y="1373256"/>
            <a:ext cx="2699409" cy="20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PREZI\2018 05 24 Projekt bemutato\DSCF05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5052409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F:\PREZI\2018 05 24 Projekt bemutato\DSCF05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66" y="1390063"/>
            <a:ext cx="2430553" cy="182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:\PREZI\2018 05 24 Projekt bemutato\DSCF057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375" y="2867091"/>
            <a:ext cx="2829204" cy="212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F:\PREZI\2018 05 24 Projekt bemutato\DSCF057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20" y="3332810"/>
            <a:ext cx="220824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29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Autofit/>
          </a:bodyPr>
          <a:lstStyle/>
          <a:p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projekt ütemezése:</a:t>
            </a:r>
            <a:b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692696"/>
            <a:ext cx="7498080" cy="5555704"/>
          </a:xfrm>
        </p:spPr>
        <p:txBody>
          <a:bodyPr>
            <a:normAutofit fontScale="55000" lnSpcReduction="20000"/>
          </a:bodyPr>
          <a:lstStyle/>
          <a:p>
            <a:pPr marL="82296" indent="0">
              <a:buNone/>
            </a:pPr>
            <a:endParaRPr lang="hu-HU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r>
              <a:rPr lang="hu-H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I.) 2018</a:t>
            </a:r>
            <a:r>
              <a:rPr lang="hu-HU" sz="5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április – </a:t>
            </a:r>
            <a:r>
              <a:rPr lang="hu-HU" sz="5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június</a:t>
            </a:r>
          </a:p>
          <a:p>
            <a:pPr marL="82296" indent="0">
              <a:buNone/>
            </a:pPr>
            <a:endParaRPr lang="hu-HU" sz="33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SNI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tanulók által betölthető 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munkakörök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felkutatása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elvárt kompetenciák meghatározása </a:t>
            </a:r>
            <a:endParaRPr lang="hu-H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szakma, 5 munkahely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296" indent="0">
              <a:buNone/>
            </a:pPr>
            <a:endParaRPr lang="hu-HU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munkatársak 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befogadási attitűdjeinek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felmérése </a:t>
            </a:r>
            <a:endParaRPr lang="hu-H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külső szakemberek – tesztek segítségével lebonyolítva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296" indent="0">
              <a:buNone/>
            </a:pP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Mentorok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a közvetlen munkatársak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kijelölése, a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mentorok felkészítése (együttműködve a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szakiskolai 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mentorokkal), ennek protokolljának kidolgozása. </a:t>
            </a:r>
            <a:endParaRPr lang="hu-H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u-H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munkahelyi mentor, 7 mentor tanár</a:t>
            </a:r>
            <a:r>
              <a:rPr lang="hu-H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778" y="5229200"/>
            <a:ext cx="2328692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81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 </a:t>
            </a:r>
            <a:r>
              <a:rPr lang="hu-H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tanulók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önismeretének, érdeklődésének, kulcskompetenciáinak felmérése, ennek protokolljának kidolgozása </a:t>
            </a: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KIFIGYEL </a:t>
            </a: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egyesület </a:t>
            </a:r>
            <a:r>
              <a:rPr lang="hu-H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SNI 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tanulók: ” saját céljaim tisztázása „. (Mi kell az életben? Milyen munkahelyet szeretnék? Mi kell a munkahelyhez? – szükséges </a:t>
            </a:r>
            <a:r>
              <a:rPr lang="hu-H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kompetenciák erősítése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együttműködve a munkaerő piaci szereplőkkel), ennek protokolljának kidolgozása </a:t>
            </a: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Fejér Megyei Pedagógiai Szakszolgálat </a:t>
            </a: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iskolai </a:t>
            </a:r>
            <a:r>
              <a:rPr lang="hu-H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mentorok kijelölése</a:t>
            </a: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és felkészítése, ők közvetlenül ismerik a pilot programban résztvevő gyermekeket– ennek protokolljának kidolgozása. </a:t>
            </a:r>
            <a:endParaRPr lang="hu-HU" sz="2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hu-H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Arany </a:t>
            </a:r>
            <a:r>
              <a:rPr lang="hu-H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EGYMI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60600"/>
            <a:ext cx="2231653" cy="116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58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476672"/>
            <a:ext cx="7498080" cy="5904656"/>
          </a:xfrm>
        </p:spPr>
        <p:txBody>
          <a:bodyPr>
            <a:normAutofit/>
          </a:bodyPr>
          <a:lstStyle/>
          <a:p>
            <a:pPr marL="82296" lvl="0" indent="0">
              <a:buClr>
                <a:srgbClr val="3891A7"/>
              </a:buClr>
              <a:buNone/>
            </a:pPr>
            <a:endParaRPr lang="hu-HU" sz="2900" b="1" dirty="0" smtClean="0">
              <a:solidFill>
                <a:srgbClr val="C00000"/>
              </a:solidFill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II.) </a:t>
            </a:r>
            <a:r>
              <a:rPr lang="hu-H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2018. június – </a:t>
            </a:r>
            <a:r>
              <a:rPr lang="hu-H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augusztus</a:t>
            </a:r>
          </a:p>
          <a:p>
            <a:pPr marL="82296" lvl="0" indent="0">
              <a:buClr>
                <a:srgbClr val="3891A7"/>
              </a:buClr>
              <a:buNone/>
            </a:pPr>
            <a:endParaRPr lang="hu-H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Munkaerő piaci szereplők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részéről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diákok megismerése </a:t>
            </a:r>
            <a:endParaRPr lang="hu-H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Munkahelyi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befogadó környezet megteremtése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(munkatársak felkészítése) – együttműködve a helyi mentorok és az Arany EGYMI tanár mentorai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2296" indent="0">
              <a:buNone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Fogadási/munkahelyi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megfigyelés protokolljának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kidolgozása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Miért nehéz?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családi környezet ösztönzésének és támogatásának hiánya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alacsony munkaerő-piaci kereslet </a:t>
            </a:r>
          </a:p>
          <a:p>
            <a:pPr marL="82296" indent="0">
              <a:buNone/>
            </a:pPr>
            <a:endParaRPr lang="hu-H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Okok: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munkaadók kevésbé informáltak a fogyatékkal élőkkel kapcsolatban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munkahelyek nem minden esetben alkalmasak fogadásukra (többletköltség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attitűd)</a:t>
            </a:r>
          </a:p>
          <a:p>
            <a:pPr>
              <a:buFont typeface="Wingdings" panose="05000000000000000000" pitchFamily="2" charset="2"/>
              <a:buChar char="v"/>
            </a:pPr>
            <a:endParaRPr lang="hu-HU" i="1" dirty="0" smtClean="0"/>
          </a:p>
          <a:p>
            <a:pPr>
              <a:buFont typeface="Wingdings" panose="05000000000000000000" pitchFamily="2" charset="2"/>
              <a:buChar char="v"/>
            </a:pPr>
            <a:endParaRPr lang="hu-HU" b="1" i="1" dirty="0" smtClean="0"/>
          </a:p>
          <a:p>
            <a:pPr marL="8229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695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munkahelyi mentorok </a:t>
            </a:r>
            <a:r>
              <a:rPr lang="hu-H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nyári </a:t>
            </a: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gyakorlat közben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kísérik figyelemmel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programban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résztvevő diákokat, megismerik őket és az Arany EGYMI mentoraival közösen meghatározzák a további fejlesztési szükségleteket. </a:t>
            </a: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SNI </a:t>
            </a: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tanulók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adott munka elvégzéséhez szükséges </a:t>
            </a:r>
            <a:r>
              <a:rPr lang="hu-H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kompetenciáinak fejlesztése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Arany EGYMI mentorok (együttműködve a KIFIGYEL egyesülettel és a Fejér Megyei Pedagógiai Szakszolgálattal)</a:t>
            </a: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777" y="3254415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48569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39411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068960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63" y="3493557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95" y="2778165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068960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094" y="2444199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681" y="3254415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1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 fontScale="32500" lnSpcReduction="20000"/>
          </a:bodyPr>
          <a:lstStyle/>
          <a:p>
            <a:pPr marL="82296" indent="0">
              <a:buNone/>
            </a:pPr>
            <a:endParaRPr lang="hu-HU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r>
              <a:rPr lang="hu-HU" sz="8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hu-HU" sz="8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2018. szept. – 2019. </a:t>
            </a:r>
            <a:r>
              <a:rPr lang="hu-HU" sz="8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május</a:t>
            </a:r>
          </a:p>
          <a:p>
            <a:pPr marL="82296" indent="0">
              <a:buNone/>
            </a:pPr>
            <a:endParaRPr lang="hu-HU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Szervezetek/Munkaerő piaci 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szereplők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u-HU" sz="7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1-1 munkatárs munkájának figyelemmel kísérése 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2-2 fős kiscsoportban (munkahelyi mentor és Arany EGYMI tanár mentor együttműködésével). </a:t>
            </a:r>
            <a:endParaRPr lang="hu-HU" sz="7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just">
              <a:buNone/>
            </a:pP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Munkahelyi 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elvárások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kal való megismerkedés, a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munkahelyi 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közösség megismerése. – protokoll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kidolgozása</a:t>
            </a:r>
            <a:endParaRPr lang="hu-H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Próba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”munka lehetőségének biztosítása – munkahelyi gyakorlat – protokoll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kidolgozása</a:t>
            </a:r>
            <a:endParaRPr lang="hu-H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hu-H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Tanuló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munkahelyi tapasztalatok alapján önismeretük, kommunikációjuk, munkahelyi viselkedés, konfliktuskezelő képességük </a:t>
            </a:r>
            <a:r>
              <a:rPr lang="hu-H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erősítése</a:t>
            </a:r>
            <a:r>
              <a:rPr lang="hu-HU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KIFIGYEL </a:t>
            </a:r>
            <a:r>
              <a:rPr lang="hu-HU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egyesület</a:t>
            </a:r>
            <a:endParaRPr lang="hu-HU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sz="5000" dirty="0"/>
          </a:p>
        </p:txBody>
      </p:sp>
    </p:spTree>
    <p:extLst>
      <p:ext uri="{BB962C8B-B14F-4D97-AF65-F5344CB8AC3E}">
        <p14:creationId xmlns:p14="http://schemas.microsoft.com/office/powerpoint/2010/main" val="24125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endParaRPr lang="hu-HU" dirty="0"/>
          </a:p>
        </p:txBody>
      </p:sp>
      <p:pic>
        <p:nvPicPr>
          <p:cNvPr id="11266" name="Picture 2" descr="G:\A csap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5292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69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Kerti munkás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12290" name="Picture 2" descr="G:\Kerti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20" y="378378"/>
            <a:ext cx="2432868" cy="43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Kerti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53983"/>
            <a:ext cx="2792908" cy="496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Kerti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13" y="2800415"/>
            <a:ext cx="2230347" cy="39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G:\Kerti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6568"/>
            <a:ext cx="1496764" cy="26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198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Konyhai kisegítő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13315" name="Picture 3" descr="G:\konyhai kisegítő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27854"/>
            <a:ext cx="2497853" cy="442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konyhai kisegítő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4152"/>
            <a:ext cx="3871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G:\konyhai kisegítő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84" y="1844824"/>
            <a:ext cx="243898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5" y="476672"/>
            <a:ext cx="1429544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482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Asztalosipari szerelő</a:t>
            </a:r>
          </a:p>
          <a:p>
            <a:pPr marL="82296" indent="0">
              <a:buNone/>
            </a:pPr>
            <a:endParaRPr lang="hu-H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00" y="2230806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98" y="1393706"/>
            <a:ext cx="2774443" cy="277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41382"/>
            <a:ext cx="4799856" cy="269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36631"/>
            <a:ext cx="2808312" cy="210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85633"/>
            <a:ext cx="3364270" cy="224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231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Kőműves</a:t>
            </a:r>
          </a:p>
          <a:p>
            <a:pPr marL="82296" indent="0">
              <a:buNone/>
            </a:pPr>
            <a:endParaRPr lang="hu-HU" b="1" dirty="0"/>
          </a:p>
        </p:txBody>
      </p:sp>
      <p:pic>
        <p:nvPicPr>
          <p:cNvPr id="15362" name="Picture 2" descr="G:\Kőműve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77321"/>
            <a:ext cx="3174474" cy="423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Kőműves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91935"/>
            <a:ext cx="3912435" cy="29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48864"/>
            <a:ext cx="3414786" cy="256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73" y="210065"/>
            <a:ext cx="3342779" cy="250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240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Virágkötő</a:t>
            </a:r>
          </a:p>
          <a:p>
            <a:pPr marL="82296" indent="0">
              <a:buNone/>
            </a:pPr>
            <a:endParaRPr lang="hu-HU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613637" cy="345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98229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58" y="1391764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00" y="404664"/>
            <a:ext cx="18415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21182"/>
            <a:ext cx="1743075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733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Eladó</a:t>
            </a:r>
          </a:p>
          <a:p>
            <a:pPr marL="82296" indent="0">
              <a:buNone/>
            </a:pPr>
            <a:endParaRPr lang="hu-HU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116633"/>
            <a:ext cx="485933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4" y="4005064"/>
            <a:ext cx="3433076" cy="210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05063"/>
            <a:ext cx="485933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05131"/>
            <a:ext cx="285908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207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Családellátó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50507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90754"/>
            <a:ext cx="2063825" cy="148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06" y="2924944"/>
            <a:ext cx="5580277" cy="371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55021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96" y="902521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66" y="1945161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32" y="3140968"/>
            <a:ext cx="2859087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85" y="1665927"/>
            <a:ext cx="1824434" cy="133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199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3648" y="404664"/>
            <a:ext cx="7530040" cy="5843736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hu-H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Jelen program:</a:t>
            </a:r>
          </a:p>
          <a:p>
            <a:pPr marL="82296" indent="0">
              <a:buNone/>
            </a:pPr>
            <a:endParaRPr lang="hu-HU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hu-HU" b="1" dirty="0" smtClean="0"/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 SNI tanulók speciális szükségleteire épül</a:t>
            </a:r>
          </a:p>
          <a:p>
            <a:pPr marL="82296" indent="0">
              <a:buNone/>
            </a:pPr>
            <a:endParaRPr lang="hu-H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munkavállalóvá váláshoz szükséges  kompetenciák kialakítására fókuszál, </a:t>
            </a:r>
          </a:p>
          <a:p>
            <a:pPr marL="82296" indent="0">
              <a:buNone/>
            </a:pPr>
            <a:endParaRPr lang="hu-HU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lehetőséget ad</a:t>
            </a:r>
          </a:p>
          <a:p>
            <a:pPr marL="82296" indent="0">
              <a:buNone/>
            </a:pP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egy sajátos eszköztár kialakítására, </a:t>
            </a:r>
          </a:p>
          <a:p>
            <a:pPr marL="82296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partneri kapcsolatok kialakítására,</a:t>
            </a:r>
          </a:p>
          <a:p>
            <a:pPr marL="82296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a szakiskolai nevelés-oktatás munkaerő - piaci megközelítésére,</a:t>
            </a:r>
          </a:p>
          <a:p>
            <a:pPr marL="82296" indent="0">
              <a:buNone/>
            </a:pPr>
            <a:r>
              <a:rPr lang="hu-H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új tanulási módszerek/környezet megválasztására</a:t>
            </a:r>
            <a:endParaRPr lang="hu-H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Munkavállalói jogok/kötelességek, önéletrajzírás, állásinterjúra való felkészítés 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Fejér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Megyei Pedagógiai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Szakszolgálat</a:t>
            </a:r>
          </a:p>
          <a:p>
            <a:pPr marL="82296" lvl="0" indent="0">
              <a:buClr>
                <a:srgbClr val="3891A7"/>
              </a:buClr>
              <a:buNone/>
            </a:pP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Lehetőségek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jogszabályok a szociális ellátórendszer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útvesztőjében, </a:t>
            </a:r>
            <a:r>
              <a:rPr lang="hu-H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tanácsadás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tanulóknak és családjaiknak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protokoll kidolgozása</a:t>
            </a: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Székesfehérvári Család és Gyermekjóléti Központ </a:t>
            </a:r>
            <a:endParaRPr lang="hu-H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Projektzáró</a:t>
            </a:r>
            <a:r>
              <a:rPr lang="hu-H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rendezvény </a:t>
            </a:r>
            <a:r>
              <a:rPr lang="hu-H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megtartása</a:t>
            </a:r>
            <a:endParaRPr lang="hu-H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6070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548680"/>
            <a:ext cx="7498080" cy="569972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hu-HU" sz="1800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r>
              <a:rPr lang="hu-H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IV.) 2019. júniustól</a:t>
            </a:r>
          </a:p>
          <a:p>
            <a:pPr marL="82296" indent="0">
              <a:buNone/>
            </a:pPr>
            <a:endParaRPr lang="hu-H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Szervezetek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részéről: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utánkövetés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beilleszkedés </a:t>
            </a: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támogatása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Közvetítés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konfliktus kezelés segítése </a:t>
            </a:r>
            <a:endParaRPr lang="hu-H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igény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szerint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Foglalkoztatási tanácsadás, munkahelyi érzékenyítés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Szakmai és akadálymentesítési tanácsadás</a:t>
            </a:r>
            <a:endParaRPr lang="hu-H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sz="2900" b="1" dirty="0" smtClean="0">
              <a:solidFill>
                <a:srgbClr val="C00000"/>
              </a:solidFill>
            </a:endParaRP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01208"/>
            <a:ext cx="2088795" cy="112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55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74042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548680"/>
            <a:ext cx="7498080" cy="5699720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pályázat ideje alatt folyamatos kapcsolatot kívánunk </a:t>
            </a:r>
            <a:r>
              <a:rPr lang="hu-H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fenntartani:</a:t>
            </a:r>
          </a:p>
          <a:p>
            <a:pPr marL="82296" indent="0">
              <a:buNone/>
            </a:pPr>
            <a:endParaRPr lang="hu-H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Kodolányi János Főiskola szociális munkás képzésének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hallgatóival,</a:t>
            </a:r>
          </a:p>
          <a:p>
            <a:pPr>
              <a:buFont typeface="Wingdings" panose="05000000000000000000" pitchFamily="2" charset="2"/>
              <a:buChar char="v"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székesfehérvári Kormányhivatallal,</a:t>
            </a:r>
          </a:p>
          <a:p>
            <a:pPr marL="82296" indent="0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Fejér Megyei Kereskedelmi és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Iparkamarával,</a:t>
            </a:r>
          </a:p>
          <a:p>
            <a:pPr marL="82296" indent="0">
              <a:buNone/>
            </a:pPr>
            <a:endParaRPr lang="hu-H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székesfehérvári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Grundfos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szal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Székesfehérvár Megyei Jogú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Város civil szervezeteivel és a fenntartásában működő cégekkel (Pl. Városgondnokság),</a:t>
            </a:r>
          </a:p>
          <a:p>
            <a:pPr marL="82296" indent="0">
              <a:buNone/>
            </a:pPr>
            <a:endParaRPr lang="hu-H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Auchannal,  </a:t>
            </a:r>
            <a:r>
              <a:rPr lang="hu-H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SPAR-ral</a:t>
            </a:r>
            <a:r>
              <a:rPr lang="hu-H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további érdeklődő cégekkel,</a:t>
            </a:r>
          </a:p>
          <a:p>
            <a:pPr marL="82296" indent="0">
              <a:buNone/>
            </a:pPr>
            <a:endParaRPr lang="hu-HU" sz="2000" dirty="0"/>
          </a:p>
          <a:p>
            <a:pPr>
              <a:buFont typeface="Wingdings" panose="05000000000000000000" pitchFamily="2" charset="2"/>
              <a:buChar char="v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988933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764704"/>
            <a:ext cx="8394136" cy="5483696"/>
          </a:xfrm>
        </p:spPr>
        <p:txBody>
          <a:bodyPr>
            <a:noAutofit/>
          </a:bodyPr>
          <a:lstStyle/>
          <a:p>
            <a:pPr marL="82296" indent="0" algn="just" hangingPunct="0">
              <a:spcAft>
                <a:spcPts val="0"/>
              </a:spcAft>
              <a:buNone/>
            </a:pPr>
            <a:r>
              <a:rPr lang="hu-HU" sz="2800" b="1" i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Azt várjuk </a:t>
            </a:r>
            <a:r>
              <a:rPr lang="hu-HU" sz="28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megvalósított programtól, hogy:</a:t>
            </a:r>
            <a:endParaRPr lang="hu-HU" sz="2800" kern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 algn="just" hangingPunct="0">
              <a:spcAft>
                <a:spcPts val="0"/>
              </a:spcAft>
              <a:buNone/>
            </a:pPr>
            <a:endParaRPr lang="hu-HU" sz="2800" kern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Pedagógiai munkánk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megerősítést kapjon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tanulóink sikeresen tudjanak kapcsolódni a nyílt munkaerőpiacra, és munkahelyüket meg is tudják tartani.</a:t>
            </a:r>
          </a:p>
          <a:p>
            <a:pPr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tanulók képesek és akarnak is dolgozni. </a:t>
            </a:r>
            <a:r>
              <a:rPr lang="hu-HU" sz="2400" b="1" kern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Erősödjön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meg, realizálódjon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tanulóink munkához való viszonya, feladat és felelősségtudatuk.</a:t>
            </a:r>
          </a:p>
          <a:p>
            <a:pPr algn="just" hangingPunct="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Fokozódjon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önállóságuk, rendelkezzenek jövőképpel,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induljon el 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szülőkről való leválási folyamat.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Fejlődjön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személyiségük,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erősödjenek</a:t>
            </a:r>
            <a:r>
              <a:rPr lang="hu-HU" sz="2400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felnőtt életre jellemző </a:t>
            </a:r>
            <a:r>
              <a:rPr lang="hu-HU" sz="2400" kern="1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tulajdonságaik.</a:t>
            </a:r>
            <a:endParaRPr lang="hu-HU" sz="2400" kern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528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0066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476672"/>
            <a:ext cx="8394136" cy="5771728"/>
          </a:xfrm>
        </p:spPr>
        <p:txBody>
          <a:bodyPr>
            <a:noAutofit/>
          </a:bodyPr>
          <a:lstStyle/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szülők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reálisan látják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gyermekük munkavállalásának </a:t>
            </a: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esélyeit.</a:t>
            </a: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fogadó közeg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nyitottság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át, valamint a munkáltatók azon véleményének kialakulását, hogy megfelelő körülmények és támogatások biztosításával a sérült emberek a társadalom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hasznos tagjaivá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válhatnak. A munkaadók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ismerjék meg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 sérült fiatalok munkavégző képességét, és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váljanak nyitottá </a:t>
            </a: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alkalmazásukra.</a:t>
            </a: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b="1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Induljon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el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hatékony együttműködés, párbeszéd a munkaügyi központok munkatársai, az iskolák pedagógusai, a szülők és a munkáltatók között. Ez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alapozza meg és biztosítsa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sérült emberek foglalkoztatását, társadalmi beilleszkedését</a:t>
            </a: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cél, hogy a munkáltatók ne csupán anyagi érdekből, a büntetés elkerüléséért vonjanak be fogyatékos embereket a foglalkoztatásba, hanem ez belső értékké váljon.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98480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764704"/>
            <a:ext cx="8466144" cy="5483696"/>
          </a:xfrm>
        </p:spPr>
        <p:txBody>
          <a:bodyPr>
            <a:normAutofit fontScale="92500"/>
          </a:bodyPr>
          <a:lstStyle/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 program sikeres befejezése, illetve a fenntartási időszak eredménye is az lenne, ha a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komplex,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több irányból megtámogatott,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mentorokkal megsegített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szakmaválasztás és munkahely keresés végén egyre több tanulónk el tudna helyezkedni</a:t>
            </a: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marL="82296" lvl="0" indent="0" algn="just" hangingPunct="0">
              <a:buClr>
                <a:srgbClr val="3891A7"/>
              </a:buClr>
              <a:buNone/>
            </a:pPr>
            <a:endParaRPr lang="hu-HU" sz="2400" kern="1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r>
              <a:rPr lang="hu-HU" sz="2400" kern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hu-HU" sz="2400" b="1" kern="1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Azt várjuk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hogy a fogyatékos emberek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ne maradjanak magukra 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nehézségeikkel, problémáikkal, </a:t>
            </a:r>
            <a:r>
              <a:rPr lang="hu-HU" sz="2400" b="1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ne szigetelődjenek el</a:t>
            </a:r>
            <a:r>
              <a:rPr lang="hu-HU" sz="2400" kern="1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hanem aktív, látható, egyenrangú állampolgárai legyenek a magyar társadalomnak. Talán elindult egy folyamat, és a vállalatok megértik, hogy a társadalmi felelősségvállalás nemcsak a cég jó hírét szolgálja és nemcsak a rehabilitációs járulék elkerülése vagy a támogatások miatt érdemes ezen hátrányos helyzetű csoport tagjait alkalmazni, hanem azért, mert </a:t>
            </a:r>
            <a:r>
              <a:rPr lang="hu-HU" sz="2400" b="1" kern="1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ők is tudnak legalább olyan jó munkaerő lenni, mint bárki más, </a:t>
            </a:r>
            <a:r>
              <a:rPr lang="hu-HU" sz="3500" b="1" kern="1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csak adni kell nekik egy esélyt</a:t>
            </a:r>
            <a:r>
              <a:rPr lang="hu-HU" sz="2400" b="1" kern="14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endParaRPr lang="hu-HU" sz="2400" kern="1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 hangingPunct="0">
              <a:buClr>
                <a:srgbClr val="3891A7"/>
              </a:buClr>
              <a:buFont typeface="Wingdings" panose="05000000000000000000" pitchFamily="2" charset="2"/>
              <a:buChar char="v"/>
            </a:pPr>
            <a:endParaRPr lang="hu-H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7993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764704"/>
            <a:ext cx="7498080" cy="5483696"/>
          </a:xfrm>
        </p:spPr>
        <p:txBody>
          <a:bodyPr>
            <a:normAutofit/>
          </a:bodyPr>
          <a:lstStyle/>
          <a:p>
            <a:pPr marL="82296" lvl="0" indent="0">
              <a:buClr>
                <a:srgbClr val="3891A7"/>
              </a:buClr>
              <a:buNone/>
            </a:pPr>
            <a:endParaRPr lang="hu-H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 algn="ctr">
              <a:buClr>
                <a:srgbClr val="3891A7"/>
              </a:buClr>
              <a:buNone/>
            </a:pPr>
            <a:r>
              <a:rPr lang="hu-HU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„Ebben az életben nem tehetünk nagy dolgokat.</a:t>
            </a:r>
          </a:p>
          <a:p>
            <a:pPr marL="82296" lvl="0" indent="0" algn="ctr">
              <a:buClr>
                <a:srgbClr val="3891A7"/>
              </a:buClr>
              <a:buNone/>
            </a:pPr>
            <a:r>
              <a:rPr lang="hu-HU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Csak kis dolgokat tehetünk, nagy szeretettel</a:t>
            </a:r>
            <a:r>
              <a:rPr lang="hu-HU" sz="2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82296" lvl="0" indent="0" algn="ctr">
              <a:buClr>
                <a:srgbClr val="3891A7"/>
              </a:buClr>
              <a:buNone/>
            </a:pPr>
            <a:endParaRPr lang="hu-H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 algn="ctr">
              <a:buClr>
                <a:srgbClr val="3891A7"/>
              </a:buClr>
              <a:buNone/>
            </a:pPr>
            <a:r>
              <a:rPr lang="hu-H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(</a:t>
            </a:r>
            <a:r>
              <a:rPr lang="hu-HU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Teréz anya</a:t>
            </a:r>
            <a:r>
              <a:rPr lang="hu-HU" sz="2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2296" lvl="0" indent="0" algn="ctr">
              <a:buClr>
                <a:srgbClr val="3891A7"/>
              </a:buClr>
              <a:buNone/>
            </a:pPr>
            <a:endParaRPr lang="hu-H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 algn="ctr">
              <a:buClr>
                <a:srgbClr val="3891A7"/>
              </a:buClr>
              <a:buNone/>
            </a:pPr>
            <a:endParaRPr lang="hu-HU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lvl="0" indent="0">
              <a:buClr>
                <a:srgbClr val="3891A7"/>
              </a:buClr>
              <a:buNone/>
            </a:pPr>
            <a:endParaRPr lang="hu-HU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94" y="3717032"/>
            <a:ext cx="360956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358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endParaRPr lang="hu-HU" dirty="0" smtClean="0"/>
          </a:p>
          <a:p>
            <a:pPr marL="82296" indent="0">
              <a:buNone/>
            </a:pPr>
            <a:endParaRPr lang="hu-HU" dirty="0"/>
          </a:p>
          <a:p>
            <a:pPr marL="82296" indent="0" algn="ctr">
              <a:buNone/>
            </a:pPr>
            <a:r>
              <a:rPr lang="hu-HU" sz="3600" b="1" dirty="0" smtClean="0">
                <a:solidFill>
                  <a:schemeClr val="bg2">
                    <a:lumMod val="25000"/>
                  </a:schemeClr>
                </a:solidFill>
              </a:rPr>
              <a:t>Köszönöm a figyelmet!</a:t>
            </a:r>
          </a:p>
          <a:p>
            <a:pPr marL="82296" indent="0" algn="ctr">
              <a:buNone/>
            </a:pPr>
            <a:endParaRPr lang="hu-HU" sz="3600" b="1" dirty="0">
              <a:solidFill>
                <a:schemeClr val="bg2">
                  <a:lumMod val="25000"/>
                </a:schemeClr>
              </a:solidFill>
            </a:endParaRPr>
          </a:p>
          <a:p>
            <a:pPr marL="82296" indent="0" algn="ctr">
              <a:buNone/>
            </a:pPr>
            <a:endParaRPr lang="hu-HU" b="1" dirty="0" smtClean="0"/>
          </a:p>
          <a:p>
            <a:pPr marL="82296" indent="0" algn="r">
              <a:buNone/>
            </a:pPr>
            <a:endParaRPr lang="hu-HU" b="1" dirty="0" smtClean="0"/>
          </a:p>
          <a:p>
            <a:pPr marL="82296" indent="0" algn="r">
              <a:buNone/>
            </a:pPr>
            <a:endParaRPr lang="hu-HU" b="1" dirty="0" smtClean="0"/>
          </a:p>
          <a:p>
            <a:pPr marL="82296" indent="0" algn="r">
              <a:buNone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Mészárosné Törzsök Zsuzsanna</a:t>
            </a:r>
          </a:p>
          <a:p>
            <a:pPr marL="82296" indent="0" algn="r">
              <a:buNone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Arany János EGYMI</a:t>
            </a:r>
          </a:p>
          <a:p>
            <a:pPr marL="82296" indent="0" algn="r">
              <a:buNone/>
            </a:pP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</a:t>
            </a:r>
            <a:endParaRPr lang="hu-H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28289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497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Emberi Erőforrások Minisztériuma </a:t>
            </a:r>
          </a:p>
          <a:p>
            <a:pPr marL="82296" indent="0" algn="ctr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82296" indent="0" algn="ctr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és a </a:t>
            </a:r>
          </a:p>
          <a:p>
            <a:pPr marL="82296" indent="0" algn="ctr">
              <a:buNone/>
            </a:pP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lnSpc>
                <a:spcPct val="150000"/>
              </a:lnSpc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Fogyatékos Személyek Esélyegyenlőségéért Közhasznú Nonprofit Kft.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908720"/>
            <a:ext cx="7498080" cy="5339680"/>
          </a:xfrm>
        </p:spPr>
        <p:txBody>
          <a:bodyPr/>
          <a:lstStyle/>
          <a:p>
            <a:pPr marL="82296" indent="0">
              <a:buNone/>
            </a:pPr>
            <a:endParaRPr lang="hu-HU" dirty="0" smtClean="0"/>
          </a:p>
          <a:p>
            <a:pPr marL="82296" indent="0" algn="ctr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„Megváltozott munkaképességű személyek munkaerő-piaci integrációját elősegítő programok támogatása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82296" indent="0" algn="ctr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</a:p>
          <a:p>
            <a:pPr marL="82296" indent="0" algn="ctr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FOGLALKOZTATÁS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„A” KOMPONENS</a:t>
            </a:r>
          </a:p>
          <a:p>
            <a:pPr marL="82296" indent="0">
              <a:buNone/>
            </a:pPr>
            <a:endParaRPr lang="hu-HU" dirty="0"/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23050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5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 marL="82296" indent="0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konzorcium vezetője:</a:t>
            </a:r>
          </a:p>
          <a:p>
            <a:pPr marL="82296" indent="0">
              <a:buNone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Székesfehérvári Tankerületi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Központ</a:t>
            </a:r>
          </a:p>
          <a:p>
            <a:pPr marL="82296" indent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Fő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pályázó: 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Arany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János Óvoda, Általános Iskola, Szakiskola, Készségfejlesztő Iskola és Egységes Gyógypedagógiai Módszertani Intézmény (Arany János EGYMI)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53136"/>
            <a:ext cx="2836540" cy="210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3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620688"/>
            <a:ext cx="7498080" cy="562771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konzorcium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tagjai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SZTK  Fejér Megyei Pedagógiai    Szakszolgálat</a:t>
            </a: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Kiemelt Figyelmet Igénylő Gyermekekért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Egyesület </a:t>
            </a: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Székesfehérvári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Család és 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Gyermekjóléti    Központ</a:t>
            </a:r>
          </a:p>
          <a:p>
            <a:pPr marL="82296" indent="0">
              <a:buNone/>
            </a:pPr>
            <a:endParaRPr lang="hu-HU" sz="4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hu-HU" dirty="0" smtClean="0"/>
          </a:p>
          <a:p>
            <a:pPr>
              <a:buFont typeface="Wingdings" panose="05000000000000000000" pitchFamily="2" charset="2"/>
              <a:buChar char="v"/>
            </a:pPr>
            <a:endParaRPr lang="hu-HU" dirty="0" smtClean="0"/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1097979" cy="85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07" y="3350497"/>
            <a:ext cx="1352979" cy="11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0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Fejér Megyei Szent György Egyetemi Oktató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Kórház</a:t>
            </a:r>
          </a:p>
          <a:p>
            <a:pPr>
              <a:buFont typeface="Wingdings" panose="05000000000000000000" pitchFamily="2" charset="2"/>
              <a:buChar char="v"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Székesfehérvár Megyei Jogú Város Önkormányzata Egyesített Szociális Intézmény</a:t>
            </a:r>
          </a:p>
          <a:p>
            <a:pPr marL="82296" indent="0">
              <a:buNone/>
            </a:pPr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44823"/>
            <a:ext cx="2896649" cy="204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304" y="2060848"/>
            <a:ext cx="2887720" cy="183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229200"/>
            <a:ext cx="2231777" cy="149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5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35608" y="836712"/>
            <a:ext cx="7498080" cy="54116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u-H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Fojtek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Tibor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asztalosipari egyéni </a:t>
            </a:r>
            <a:r>
              <a:rPr lang="hu-H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vállakozó</a:t>
            </a:r>
            <a:endParaRPr lang="hu-H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Boda </a:t>
            </a:r>
            <a:r>
              <a:rPr lang="hu-H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Gyula </a:t>
            </a:r>
            <a:r>
              <a:rPr lang="hu-H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építőipari egyéni vállalkozó</a:t>
            </a: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hu-H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340024"/>
            <a:ext cx="1807098" cy="158417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33056"/>
            <a:ext cx="3233936" cy="182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87491"/>
            <a:ext cx="2286001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9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pforduló">
  <a:themeElements>
    <a:clrScheme name="Napfordul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Napfordul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Napfordul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731</TotalTime>
  <Words>1139</Words>
  <Application>Microsoft Office PowerPoint</Application>
  <PresentationFormat>Diavetítés a képernyőre (4:3 oldalarány)</PresentationFormat>
  <Paragraphs>210</Paragraphs>
  <Slides>37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38" baseType="lpstr">
      <vt:lpstr>Napforduló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projekt ütemezése: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Zsu</dc:creator>
  <cp:lastModifiedBy>Zsu</cp:lastModifiedBy>
  <cp:revision>172</cp:revision>
  <dcterms:created xsi:type="dcterms:W3CDTF">2018-05-22T16:04:26Z</dcterms:created>
  <dcterms:modified xsi:type="dcterms:W3CDTF">2018-10-14T18:09:46Z</dcterms:modified>
</cp:coreProperties>
</file>